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28" r:id="rId4"/>
  </p:sldMasterIdLst>
  <p:sldIdLst>
    <p:sldId id="260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9E99D-1A9A-40F8-B2CD-7C82593A8215}" v="63" dt="2023-03-13T12:52:49.281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60" d="100"/>
          <a:sy n="60" d="100"/>
        </p:scale>
        <p:origin x="27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Whitehouse" userId="ed9db46d-a7ab-4b79-8610-3f00bff6c8c5" providerId="ADAL" clId="{A659E99D-1A9A-40F8-B2CD-7C82593A8215}"/>
    <pc:docChg chg="custSel modSld">
      <pc:chgData name="James Whitehouse" userId="ed9db46d-a7ab-4b79-8610-3f00bff6c8c5" providerId="ADAL" clId="{A659E99D-1A9A-40F8-B2CD-7C82593A8215}" dt="2023-03-13T13:09:02.201" v="98" actId="20577"/>
      <pc:docMkLst>
        <pc:docMk/>
      </pc:docMkLst>
      <pc:sldChg chg="addSp delSp modSp mod setBg">
        <pc:chgData name="James Whitehouse" userId="ed9db46d-a7ab-4b79-8610-3f00bff6c8c5" providerId="ADAL" clId="{A659E99D-1A9A-40F8-B2CD-7C82593A8215}" dt="2023-03-13T13:09:02.201" v="98" actId="20577"/>
        <pc:sldMkLst>
          <pc:docMk/>
          <pc:sldMk cId="3135702564" sldId="260"/>
        </pc:sldMkLst>
        <pc:spChg chg="add del mod">
          <ac:chgData name="James Whitehouse" userId="ed9db46d-a7ab-4b79-8610-3f00bff6c8c5" providerId="ADAL" clId="{A659E99D-1A9A-40F8-B2CD-7C82593A8215}" dt="2023-03-13T12:54:14.628" v="55" actId="478"/>
          <ac:spMkLst>
            <pc:docMk/>
            <pc:sldMk cId="3135702564" sldId="260"/>
            <ac:spMk id="5" creationId="{1CD824A8-B82C-EF8D-D8B2-EE4783B3B6F9}"/>
          </ac:spMkLst>
        </pc:spChg>
        <pc:spChg chg="add del mod">
          <ac:chgData name="James Whitehouse" userId="ed9db46d-a7ab-4b79-8610-3f00bff6c8c5" providerId="ADAL" clId="{A659E99D-1A9A-40F8-B2CD-7C82593A8215}" dt="2023-03-13T12:58:09.545" v="71" actId="478"/>
          <ac:spMkLst>
            <pc:docMk/>
            <pc:sldMk cId="3135702564" sldId="260"/>
            <ac:spMk id="16" creationId="{3D0D00F6-E854-E934-6F51-F289175C8210}"/>
          </ac:spMkLst>
        </pc:spChg>
        <pc:spChg chg="add del">
          <ac:chgData name="James Whitehouse" userId="ed9db46d-a7ab-4b79-8610-3f00bff6c8c5" providerId="ADAL" clId="{A659E99D-1A9A-40F8-B2CD-7C82593A8215}" dt="2023-03-13T12:58:11.120" v="72" actId="478"/>
          <ac:spMkLst>
            <pc:docMk/>
            <pc:sldMk cId="3135702564" sldId="260"/>
            <ac:spMk id="17" creationId="{9FD2272B-44B8-68C3-D90F-6B9E4AE90473}"/>
          </ac:spMkLst>
        </pc:spChg>
        <pc:spChg chg="add del">
          <ac:chgData name="James Whitehouse" userId="ed9db46d-a7ab-4b79-8610-3f00bff6c8c5" providerId="ADAL" clId="{A659E99D-1A9A-40F8-B2CD-7C82593A8215}" dt="2023-03-13T12:58:57.802" v="74" actId="478"/>
          <ac:spMkLst>
            <pc:docMk/>
            <pc:sldMk cId="3135702564" sldId="260"/>
            <ac:spMk id="19" creationId="{8FA411DD-F6C3-DB66-CE74-80BE01D9AAE1}"/>
          </ac:spMkLst>
        </pc:spChg>
        <pc:spChg chg="add mod ord">
          <ac:chgData name="James Whitehouse" userId="ed9db46d-a7ab-4b79-8610-3f00bff6c8c5" providerId="ADAL" clId="{A659E99D-1A9A-40F8-B2CD-7C82593A8215}" dt="2023-03-13T13:04:18.208" v="91" actId="14100"/>
          <ac:spMkLst>
            <pc:docMk/>
            <pc:sldMk cId="3135702564" sldId="260"/>
            <ac:spMk id="20" creationId="{7AA2B418-E88E-F9EB-2C26-58965EA46238}"/>
          </ac:spMkLst>
        </pc:spChg>
        <pc:spChg chg="mod">
          <ac:chgData name="James Whitehouse" userId="ed9db46d-a7ab-4b79-8610-3f00bff6c8c5" providerId="ADAL" clId="{A659E99D-1A9A-40F8-B2CD-7C82593A8215}" dt="2023-03-13T13:09:02.201" v="98" actId="20577"/>
          <ac:spMkLst>
            <pc:docMk/>
            <pc:sldMk cId="3135702564" sldId="260"/>
            <ac:spMk id="29" creationId="{8127E06C-1616-4134-97D8-E528DBB80118}"/>
          </ac:spMkLst>
        </pc:spChg>
        <pc:graphicFrameChg chg="mod">
          <ac:chgData name="James Whitehouse" userId="ed9db46d-a7ab-4b79-8610-3f00bff6c8c5" providerId="ADAL" clId="{A659E99D-1A9A-40F8-B2CD-7C82593A8215}" dt="2023-03-13T12:52:30.733" v="51" actId="16037"/>
          <ac:graphicFrameMkLst>
            <pc:docMk/>
            <pc:sldMk cId="3135702564" sldId="260"/>
            <ac:graphicFrameMk id="4" creationId="{DD544182-E467-4ADE-A6EB-A1A1DE9479DD}"/>
          </ac:graphicFrameMkLst>
        </pc:graphicFrameChg>
        <pc:graphicFrameChg chg="modGraphic">
          <ac:chgData name="James Whitehouse" userId="ed9db46d-a7ab-4b79-8610-3f00bff6c8c5" providerId="ADAL" clId="{A659E99D-1A9A-40F8-B2CD-7C82593A8215}" dt="2023-03-13T12:33:35.329" v="4" actId="20577"/>
          <ac:graphicFrameMkLst>
            <pc:docMk/>
            <pc:sldMk cId="3135702564" sldId="260"/>
            <ac:graphicFrameMk id="18" creationId="{F3379EFA-6671-4BC5-BC8A-A25C1A7F16B3}"/>
          </ac:graphicFrameMkLst>
        </pc:graphicFrameChg>
        <pc:inkChg chg="add del">
          <ac:chgData name="James Whitehouse" userId="ed9db46d-a7ab-4b79-8610-3f00bff6c8c5" providerId="ADAL" clId="{A659E99D-1A9A-40F8-B2CD-7C82593A8215}" dt="2023-03-13T13:03:11.074" v="88" actId="478"/>
          <ac:inkMkLst>
            <pc:docMk/>
            <pc:sldMk cId="3135702564" sldId="260"/>
            <ac:inkMk id="13" creationId="{6545E0C3-3FC6-5482-1E76-D82A0F54E2A9}"/>
          </ac:inkMkLst>
        </pc:inkChg>
        <pc:inkChg chg="add del">
          <ac:chgData name="James Whitehouse" userId="ed9db46d-a7ab-4b79-8610-3f00bff6c8c5" providerId="ADAL" clId="{A659E99D-1A9A-40F8-B2CD-7C82593A8215}" dt="2023-03-13T13:03:09.412" v="87" actId="478"/>
          <ac:inkMkLst>
            <pc:docMk/>
            <pc:sldMk cId="3135702564" sldId="260"/>
            <ac:inkMk id="14" creationId="{7394303C-769F-CD31-2370-0FB3F22D118D}"/>
          </ac:inkMkLst>
        </pc:inkChg>
        <pc:cxnChg chg="add del">
          <ac:chgData name="James Whitehouse" userId="ed9db46d-a7ab-4b79-8610-3f00bff6c8c5" providerId="ADAL" clId="{A659E99D-1A9A-40F8-B2CD-7C82593A8215}" dt="2023-03-13T12:56:07.804" v="59" actId="478"/>
          <ac:cxnSpMkLst>
            <pc:docMk/>
            <pc:sldMk cId="3135702564" sldId="260"/>
            <ac:cxnSpMk id="7" creationId="{B2F5EB7A-4222-899B-C3A5-557BC2D0010A}"/>
          </ac:cxnSpMkLst>
        </pc:cxnChg>
        <pc:cxnChg chg="add del">
          <ac:chgData name="James Whitehouse" userId="ed9db46d-a7ab-4b79-8610-3f00bff6c8c5" providerId="ADAL" clId="{A659E99D-1A9A-40F8-B2CD-7C82593A8215}" dt="2023-03-13T12:56:09.077" v="60" actId="478"/>
          <ac:cxnSpMkLst>
            <pc:docMk/>
            <pc:sldMk cId="3135702564" sldId="260"/>
            <ac:cxnSpMk id="10" creationId="{92F7AACE-7382-7ACD-27FD-86F85455516A}"/>
          </ac:cxnSpMkLst>
        </pc:cxnChg>
        <pc:cxnChg chg="add del">
          <ac:chgData name="James Whitehouse" userId="ed9db46d-a7ab-4b79-8610-3f00bff6c8c5" providerId="ADAL" clId="{A659E99D-1A9A-40F8-B2CD-7C82593A8215}" dt="2023-03-13T12:56:10.999" v="61" actId="478"/>
          <ac:cxnSpMkLst>
            <pc:docMk/>
            <pc:sldMk cId="3135702564" sldId="260"/>
            <ac:cxnSpMk id="12" creationId="{896FA101-DF05-BD74-D95A-E329B54DAE6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12192002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625602"/>
            <a:ext cx="5210345" cy="6201362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7826963"/>
            <a:ext cx="4321922" cy="2425833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10875265"/>
            <a:ext cx="643105" cy="649111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10875265"/>
            <a:ext cx="2707079" cy="64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10875265"/>
            <a:ext cx="308610" cy="64911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6705600"/>
            <a:ext cx="271463" cy="16086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6874934"/>
            <a:ext cx="46435" cy="143934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606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8413982"/>
            <a:ext cx="5636993" cy="100753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657088"/>
            <a:ext cx="4628299" cy="5626624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9421517"/>
            <a:ext cx="5636993" cy="87771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6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1219200"/>
            <a:ext cx="5636993" cy="5418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7721600"/>
            <a:ext cx="5636994" cy="25738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3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534263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501226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1219203"/>
            <a:ext cx="5230586" cy="48767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6095998"/>
            <a:ext cx="4973346" cy="677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7721600"/>
            <a:ext cx="5636993" cy="25738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86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5881922"/>
            <a:ext cx="5636992" cy="26112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8493122"/>
            <a:ext cx="5636993" cy="15296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57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534263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501226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1219203"/>
            <a:ext cx="5230586" cy="487679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6908800"/>
            <a:ext cx="5636993" cy="1580444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8489245"/>
            <a:ext cx="5636993" cy="1806222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1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1219203"/>
            <a:ext cx="5636993" cy="484857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6231467"/>
            <a:ext cx="5636994" cy="14901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7721600"/>
            <a:ext cx="5636994" cy="25738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60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30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1219200"/>
            <a:ext cx="996092" cy="90762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1219200"/>
            <a:ext cx="4512280" cy="907626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56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4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812802"/>
            <a:ext cx="5778500" cy="3522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4741333"/>
            <a:ext cx="5778500" cy="592500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10858975"/>
            <a:ext cx="643105" cy="649111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10858975"/>
            <a:ext cx="3985888" cy="64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10858975"/>
            <a:ext cx="320875" cy="64911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8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4741331"/>
            <a:ext cx="5024854" cy="41956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8937013"/>
            <a:ext cx="5024852" cy="15296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10873014"/>
            <a:ext cx="310112" cy="649111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0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219202"/>
            <a:ext cx="5778500" cy="31157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4741333"/>
            <a:ext cx="2804922" cy="598875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4741334"/>
            <a:ext cx="2804922" cy="594990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4726281"/>
            <a:ext cx="2592218" cy="1024466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5929487"/>
            <a:ext cx="2754186" cy="4738238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4741333"/>
            <a:ext cx="2600855" cy="1024466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5929487"/>
            <a:ext cx="2754186" cy="4738238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6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7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844800"/>
            <a:ext cx="1996901" cy="24384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1219201"/>
            <a:ext cx="3511472" cy="90762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5283200"/>
            <a:ext cx="1996901" cy="32512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0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3115732"/>
            <a:ext cx="3053009" cy="24384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625600"/>
            <a:ext cx="1846028" cy="8128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5554132"/>
            <a:ext cx="3053009" cy="32512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12192002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812802"/>
            <a:ext cx="5778500" cy="35221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741334"/>
            <a:ext cx="5778500" cy="5967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10873014"/>
            <a:ext cx="64310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10873014"/>
            <a:ext cx="398588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10873014"/>
            <a:ext cx="31011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  <p:sldLayoutId id="2147484145" r:id="rId17"/>
    <p:sldLayoutId id="2147484146" r:id="rId18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ales@intoco.co.uk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A2B418-E88E-F9EB-2C26-58965EA46238}"/>
              </a:ext>
            </a:extLst>
          </p:cNvPr>
          <p:cNvSpPr/>
          <p:nvPr/>
        </p:nvSpPr>
        <p:spPr>
          <a:xfrm>
            <a:off x="0" y="9346930"/>
            <a:ext cx="1654175" cy="2845070"/>
          </a:xfrm>
          <a:custGeom>
            <a:avLst/>
            <a:gdLst>
              <a:gd name="connsiteX0" fmla="*/ 0 w 1590675"/>
              <a:gd name="connsiteY0" fmla="*/ 0 h 2838450"/>
              <a:gd name="connsiteX1" fmla="*/ 152400 w 1590675"/>
              <a:gd name="connsiteY1" fmla="*/ 61913 h 2838450"/>
              <a:gd name="connsiteX2" fmla="*/ 1590675 w 1590675"/>
              <a:gd name="connsiteY2" fmla="*/ 2833688 h 2838450"/>
              <a:gd name="connsiteX3" fmla="*/ 1071563 w 1590675"/>
              <a:gd name="connsiteY3" fmla="*/ 2838450 h 2838450"/>
              <a:gd name="connsiteX4" fmla="*/ 0 w 1590675"/>
              <a:gd name="connsiteY4" fmla="*/ 0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675" h="2838450">
                <a:moveTo>
                  <a:pt x="0" y="0"/>
                </a:moveTo>
                <a:lnTo>
                  <a:pt x="152400" y="61913"/>
                </a:lnTo>
                <a:lnTo>
                  <a:pt x="1590675" y="2833688"/>
                </a:lnTo>
                <a:lnTo>
                  <a:pt x="1071563" y="2838450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 w="2857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0000FF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38897-425F-4699-8A75-2FA1A0C1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50" y="752942"/>
            <a:ext cx="5454068" cy="648979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17-4PH ‐ UNS S17400 – H900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7B7CB-E3D6-4CA0-B4FB-6424EF9F1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554" y="3212723"/>
            <a:ext cx="5448146" cy="863981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APPLICABLE SPECIFICATIONS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ASTM A564/A564M Type 630, ASME SA564</a:t>
            </a:r>
            <a:r>
              <a:rPr lang="pt-BR" sz="1200">
                <a:latin typeface="Arial" panose="020B0604020202020204" pitchFamily="34" charset="0"/>
                <a:cs typeface="Arial" panose="020B0604020202020204" pitchFamily="34" charset="0"/>
              </a:rPr>
              <a:t>/SA564M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NACE MR‐0175/ISO 15156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3645B4E-0BE4-4A82-A886-6ADA27AD8692}"/>
              </a:ext>
            </a:extLst>
          </p:cNvPr>
          <p:cNvSpPr txBox="1">
            <a:spLocks/>
          </p:cNvSpPr>
          <p:nvPr/>
        </p:nvSpPr>
        <p:spPr>
          <a:xfrm>
            <a:off x="695593" y="4265112"/>
            <a:ext cx="5451107" cy="4875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HEAT TREATMENT – SOLUTION ANNEALED &amp; AGED</a:t>
            </a:r>
            <a:endParaRPr lang="en-US" sz="1200" cap="none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EFCDB03-0B03-4813-8770-A693E8640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28949"/>
              </p:ext>
            </p:extLst>
          </p:nvPr>
        </p:nvGraphicFramePr>
        <p:xfrm>
          <a:off x="704478" y="6672147"/>
          <a:ext cx="5449040" cy="121491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151681">
                  <a:extLst>
                    <a:ext uri="{9D8B030D-6E8A-4147-A177-3AD203B41FA5}">
                      <a16:colId xmlns:a16="http://schemas.microsoft.com/office/drawing/2014/main" val="1075341387"/>
                    </a:ext>
                  </a:extLst>
                </a:gridCol>
                <a:gridCol w="1672680">
                  <a:extLst>
                    <a:ext uri="{9D8B030D-6E8A-4147-A177-3AD203B41FA5}">
                      <a16:colId xmlns:a16="http://schemas.microsoft.com/office/drawing/2014/main" val="3346219137"/>
                    </a:ext>
                  </a:extLst>
                </a:gridCol>
                <a:gridCol w="962720">
                  <a:extLst>
                    <a:ext uri="{9D8B030D-6E8A-4147-A177-3AD203B41FA5}">
                      <a16:colId xmlns:a16="http://schemas.microsoft.com/office/drawing/2014/main" val="45393263"/>
                    </a:ext>
                  </a:extLst>
                </a:gridCol>
                <a:gridCol w="1661959">
                  <a:extLst>
                    <a:ext uri="{9D8B030D-6E8A-4147-A177-3AD203B41FA5}">
                      <a16:colId xmlns:a16="http://schemas.microsoft.com/office/drawing/2014/main" val="3567075649"/>
                    </a:ext>
                  </a:extLst>
                </a:gridCol>
              </a:tblGrid>
              <a:tr h="3865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918670"/>
                  </a:ext>
                </a:extLst>
              </a:tr>
              <a:tr h="2070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0.07 Max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 to 17.50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465562"/>
                  </a:ext>
                </a:extLst>
              </a:tr>
              <a:tr h="2070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 Max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.00 to 5.00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90451"/>
                  </a:ext>
                </a:extLst>
              </a:tr>
              <a:tr h="2070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 Max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3.00 to 5.00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161303"/>
                  </a:ext>
                </a:extLst>
              </a:tr>
              <a:tr h="2070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0.03 Max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0.04 Max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76900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379EFA-6671-4BC5-BC8A-A25C1A7F1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692210"/>
              </p:ext>
            </p:extLst>
          </p:nvPr>
        </p:nvGraphicFramePr>
        <p:xfrm>
          <a:off x="691737" y="8811228"/>
          <a:ext cx="5451107" cy="2282458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47714">
                  <a:extLst>
                    <a:ext uri="{9D8B030D-6E8A-4147-A177-3AD203B41FA5}">
                      <a16:colId xmlns:a16="http://schemas.microsoft.com/office/drawing/2014/main" val="2891358264"/>
                    </a:ext>
                  </a:extLst>
                </a:gridCol>
                <a:gridCol w="648429">
                  <a:extLst>
                    <a:ext uri="{9D8B030D-6E8A-4147-A177-3AD203B41FA5}">
                      <a16:colId xmlns:a16="http://schemas.microsoft.com/office/drawing/2014/main" val="423806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07282268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49714492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31929264"/>
                    </a:ext>
                  </a:extLst>
                </a:gridCol>
                <a:gridCol w="1220979">
                  <a:extLst>
                    <a:ext uri="{9D8B030D-6E8A-4147-A177-3AD203B41FA5}">
                      <a16:colId xmlns:a16="http://schemas.microsoft.com/office/drawing/2014/main" val="1438308741"/>
                    </a:ext>
                  </a:extLst>
                </a:gridCol>
                <a:gridCol w="685145">
                  <a:extLst>
                    <a:ext uri="{9D8B030D-6E8A-4147-A177-3AD203B41FA5}">
                      <a16:colId xmlns:a16="http://schemas.microsoft.com/office/drawing/2014/main" val="466188235"/>
                    </a:ext>
                  </a:extLst>
                </a:gridCol>
              </a:tblGrid>
              <a:tr h="1055268">
                <a:tc rowSpan="2"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0.2% Yield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kern="1200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ksi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(MPa)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UTS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kern="1200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ksi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(MPa) 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Ductility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endParaRPr lang="en-US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342900" rtl="0" eaLnBrk="1" fontAlgn="ctr" latinLnBrk="0" hangingPunct="1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 size 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(10mm x 10mm) 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Charpy V Notch</a:t>
                      </a:r>
                      <a:b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@ </a:t>
                      </a:r>
                      <a:r>
                        <a:rPr lang="en-US" sz="1200" kern="1200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RT°C</a:t>
                      </a:r>
                      <a:endParaRPr lang="en-US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342900" rtl="0" eaLnBrk="1" fontAlgn="ctr" latinLnBrk="0" hangingPunct="1"/>
                      <a:endParaRPr lang="en-US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Hardness </a:t>
                      </a:r>
                      <a:r>
                        <a:rPr lang="en-GB" sz="1200" kern="1200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HBW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200" kern="1200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HRC</a:t>
                      </a:r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9685155"/>
                  </a:ext>
                </a:extLst>
              </a:tr>
              <a:tr h="270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%El 4D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%RA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GB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Ft-lbs (J)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224923"/>
                  </a:ext>
                </a:extLst>
              </a:tr>
              <a:tr h="681936"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H900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(1170)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(1310)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&lt;=76.2mm 40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&gt;76.2mm to 200mm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fr-FR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388 (40)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2691175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BE7AF831-B328-460A-B874-A27F45253DBC}"/>
              </a:ext>
            </a:extLst>
          </p:cNvPr>
          <p:cNvSpPr txBox="1"/>
          <p:nvPr/>
        </p:nvSpPr>
        <p:spPr>
          <a:xfrm>
            <a:off x="964602" y="11176337"/>
            <a:ext cx="49053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 dirty="0"/>
              <a:t>The data contained in this datasheet is for informational purposes only.</a:t>
            </a:r>
          </a:p>
          <a:p>
            <a:pPr algn="ctr"/>
            <a:r>
              <a:rPr lang="en-US" sz="600" dirty="0"/>
              <a:t>Information may be revised at any time without prior notice. </a:t>
            </a:r>
          </a:p>
          <a:p>
            <a:pPr algn="ctr"/>
            <a:r>
              <a:rPr lang="en-US" sz="600" dirty="0"/>
              <a:t>Intoco Special Steels makes no representation or warranty of any kind (express or implied) and assumes no liability with respect to the accuracy or completeness of the information contained herein. </a:t>
            </a:r>
          </a:p>
          <a:p>
            <a:pPr algn="ctr"/>
            <a:r>
              <a:rPr lang="en-US" sz="600" dirty="0"/>
              <a:t>Although the data is believed to be representative of the product, the actual characteristics or performance of the product may vary from what is shown in this publication. </a:t>
            </a:r>
          </a:p>
          <a:p>
            <a:pPr algn="ctr"/>
            <a:r>
              <a:rPr lang="en-US" sz="600" dirty="0"/>
              <a:t>Nothing contained in this publication should be construed as guaranteeing the product for a particular use or applications</a:t>
            </a:r>
          </a:p>
          <a:p>
            <a:pPr algn="ctr"/>
            <a:r>
              <a:rPr lang="en-US" sz="600" dirty="0"/>
              <a:t>CONTACT DETAILS</a:t>
            </a:r>
          </a:p>
          <a:p>
            <a:pPr algn="ctr"/>
            <a:r>
              <a:rPr lang="en-US" sz="600" dirty="0"/>
              <a:t>Email: </a:t>
            </a:r>
            <a:r>
              <a:rPr lang="en-US" sz="600" dirty="0">
                <a:hlinkClick r:id="rId2"/>
              </a:rPr>
              <a:t>sales@intoco.co.uk</a:t>
            </a:r>
            <a:endParaRPr lang="en-US" sz="600" dirty="0"/>
          </a:p>
          <a:p>
            <a:pPr algn="ctr"/>
            <a:r>
              <a:rPr lang="en-US" sz="600" dirty="0"/>
              <a:t>Telephone: 01452 712519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2388A88F-80A1-47AF-AF07-708F5F4FC104}"/>
              </a:ext>
            </a:extLst>
          </p:cNvPr>
          <p:cNvSpPr txBox="1">
            <a:spLocks/>
          </p:cNvSpPr>
          <p:nvPr/>
        </p:nvSpPr>
        <p:spPr>
          <a:xfrm>
            <a:off x="694698" y="6134461"/>
            <a:ext cx="5448146" cy="34745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CHEMICAL ANALYSIS RANGE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127E06C-1616-4134-97D8-E528DBB80118}"/>
              </a:ext>
            </a:extLst>
          </p:cNvPr>
          <p:cNvSpPr txBox="1">
            <a:spLocks/>
          </p:cNvSpPr>
          <p:nvPr/>
        </p:nvSpPr>
        <p:spPr>
          <a:xfrm>
            <a:off x="694698" y="8072792"/>
            <a:ext cx="5448146" cy="55270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51435" tIns="25718" rIns="51435" bIns="25718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TYPICAL MECHANICAL PROPERTIES (Min Unless Stated)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D9FA1D-A1EF-4DF4-BAD9-99B62C265A3C}"/>
              </a:ext>
            </a:extLst>
          </p:cNvPr>
          <p:cNvSpPr txBox="1"/>
          <p:nvPr/>
        </p:nvSpPr>
        <p:spPr>
          <a:xfrm>
            <a:off x="698554" y="1584047"/>
            <a:ext cx="544814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fontAlgn="base"/>
            <a:r>
              <a:rPr lang="en-GB" sz="1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DESCRIPTION</a:t>
            </a:r>
          </a:p>
          <a:p>
            <a:pPr algn="l" fontAlgn="base"/>
            <a:endParaRPr lang="en-GB" sz="1400" b="1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S17400 is a grade of martensitic precipitation hardened stainless steel. </a:t>
            </a:r>
          </a:p>
          <a:p>
            <a:pPr fontAlgn="base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name comes from the chemical makeup which is approximately 17% chromium and 4% nickel. 17-4 can be heat treated to high levels of strength and hardness, and features corrosion resistance and machinability comparable to austenitic 304 stainless. Being martensitic, 17-4 is magnetic.</a:t>
            </a:r>
          </a:p>
        </p:txBody>
      </p:sp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B8E4C3A3-A184-43D8-B435-800DCDA86F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5759" y="88946"/>
            <a:ext cx="3323383" cy="546998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544182-E467-4ADE-A6EB-A1A1DE947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10117"/>
              </p:ext>
            </p:extLst>
          </p:nvPr>
        </p:nvGraphicFramePr>
        <p:xfrm>
          <a:off x="695593" y="4938394"/>
          <a:ext cx="544814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439">
                  <a:extLst>
                    <a:ext uri="{9D8B030D-6E8A-4147-A177-3AD203B41FA5}">
                      <a16:colId xmlns:a16="http://schemas.microsoft.com/office/drawing/2014/main" val="260807975"/>
                    </a:ext>
                  </a:extLst>
                </a:gridCol>
                <a:gridCol w="1377394">
                  <a:extLst>
                    <a:ext uri="{9D8B030D-6E8A-4147-A177-3AD203B41FA5}">
                      <a16:colId xmlns:a16="http://schemas.microsoft.com/office/drawing/2014/main" val="311422304"/>
                    </a:ext>
                  </a:extLst>
                </a:gridCol>
                <a:gridCol w="1501851">
                  <a:extLst>
                    <a:ext uri="{9D8B030D-6E8A-4147-A177-3AD203B41FA5}">
                      <a16:colId xmlns:a16="http://schemas.microsoft.com/office/drawing/2014/main" val="181712533"/>
                    </a:ext>
                  </a:extLst>
                </a:gridCol>
                <a:gridCol w="1423461">
                  <a:extLst>
                    <a:ext uri="{9D8B030D-6E8A-4147-A177-3AD203B41FA5}">
                      <a16:colId xmlns:a16="http://schemas.microsoft.com/office/drawing/2014/main" val="376706990"/>
                    </a:ext>
                  </a:extLst>
                </a:gridCol>
              </a:tblGrid>
              <a:tr h="244716"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 Temperature °C (°F)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Time, h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96693"/>
                  </a:ext>
                </a:extLst>
              </a:tr>
              <a:tr h="244716"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 (900)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1200" kern="1200" cap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glow rad="38100">
                            <a:schemeClr val="bg1">
                              <a:lumMod val="50000"/>
                              <a:lumOff val="50000"/>
                              <a:alpha val="20000"/>
                            </a:schemeClr>
                          </a:glo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glow rad="38100">
                              <a:schemeClr val="bg1">
                                <a:lumMod val="50000"/>
                                <a:lumOff val="50000"/>
                                <a:alpha val="20000"/>
                              </a:schemeClr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Air Cool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524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702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">
      <a:dk1>
        <a:sysClr val="windowText" lastClr="000000"/>
      </a:dk1>
      <a:lt1>
        <a:srgbClr val="FFC000"/>
      </a:lt1>
      <a:dk2>
        <a:srgbClr val="FFC000"/>
      </a:dk2>
      <a:lt2>
        <a:srgbClr val="FFFFFF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9522EE67690947856FD422C684E8F0" ma:contentTypeVersion="14" ma:contentTypeDescription="Create a new document." ma:contentTypeScope="" ma:versionID="3349b53d34cc0d6f77161e38fec5e443">
  <xsd:schema xmlns:xsd="http://www.w3.org/2001/XMLSchema" xmlns:xs="http://www.w3.org/2001/XMLSchema" xmlns:p="http://schemas.microsoft.com/office/2006/metadata/properties" xmlns:ns2="8cabce37-9062-4f0d-afe4-3a53bcb4c683" xmlns:ns3="00e2669d-af4b-4289-bd1a-73d700472b1b" targetNamespace="http://schemas.microsoft.com/office/2006/metadata/properties" ma:root="true" ma:fieldsID="3e4c0de83b0491b570f2dc31bbf8b4f5" ns2:_="" ns3:_="">
    <xsd:import namespace="8cabce37-9062-4f0d-afe4-3a53bcb4c683"/>
    <xsd:import namespace="00e2669d-af4b-4289-bd1a-73d700472b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bce37-9062-4f0d-afe4-3a53bcb4c6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d344c00-bcc4-45d7-8183-7d0c275ca3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2669d-af4b-4289-bd1a-73d700472b1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6b99c1f-35c7-4580-bd2b-d3c3abd0d8e1}" ma:internalName="TaxCatchAll" ma:showField="CatchAllData" ma:web="00e2669d-af4b-4289-bd1a-73d700472b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abce37-9062-4f0d-afe4-3a53bcb4c683">
      <Terms xmlns="http://schemas.microsoft.com/office/infopath/2007/PartnerControls"/>
    </lcf76f155ced4ddcb4097134ff3c332f>
    <TaxCatchAll xmlns="00e2669d-af4b-4289-bd1a-73d700472b1b" xsi:nil="true"/>
  </documentManagement>
</p:properties>
</file>

<file path=customXml/itemProps1.xml><?xml version="1.0" encoding="utf-8"?>
<ds:datastoreItem xmlns:ds="http://schemas.openxmlformats.org/officeDocument/2006/customXml" ds:itemID="{A549D344-FF87-41D3-A010-17D0AA833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abce37-9062-4f0d-afe4-3a53bcb4c683"/>
    <ds:schemaRef ds:uri="00e2669d-af4b-4289-bd1a-73d700472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49EECD-1E38-4981-B24E-8680972098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B3A5F-7F71-4698-802D-FA8A318D223B}">
  <ds:schemaRefs>
    <ds:schemaRef ds:uri="http://purl.org/dc/terms/"/>
    <ds:schemaRef ds:uri="http://schemas.microsoft.com/office/2006/documentManagement/types"/>
    <ds:schemaRef ds:uri="8cabce37-9062-4f0d-afe4-3a53bcb4c683"/>
    <ds:schemaRef ds:uri="http://purl.org/dc/elements/1.1/"/>
    <ds:schemaRef ds:uri="http://schemas.microsoft.com/office/2006/metadata/properties"/>
    <ds:schemaRef ds:uri="http://schemas.microsoft.com/office/infopath/2007/PartnerControls"/>
    <ds:schemaRef ds:uri="00e2669d-af4b-4289-bd1a-73d700472b1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350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17-4PH ‐ UNS S17400 – H900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17-4PH ‐ UNS S17400 – H900</dc:title>
  <dc:creator>James</dc:creator>
  <cp:lastModifiedBy>James Whitehouse</cp:lastModifiedBy>
  <cp:revision>7</cp:revision>
  <dcterms:created xsi:type="dcterms:W3CDTF">2021-11-24T13:23:23Z</dcterms:created>
  <dcterms:modified xsi:type="dcterms:W3CDTF">2023-03-13T13:09:07Z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0x010100809522EE67690947856FD422C684E8F0</vt:lpwstr>
  </property>
</Properties>
</file>